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</p:sldMasterIdLst>
  <p:sldIdLst>
    <p:sldId id="257" r:id="rId3"/>
    <p:sldId id="258" r:id="rId4"/>
    <p:sldId id="259" r:id="rId5"/>
    <p:sldId id="260" r:id="rId6"/>
    <p:sldId id="261" r:id="rId7"/>
    <p:sldId id="256" r:id="rId8"/>
    <p:sldId id="272" r:id="rId9"/>
    <p:sldId id="273" r:id="rId10"/>
    <p:sldId id="274" r:id="rId11"/>
    <p:sldId id="275" r:id="rId12"/>
    <p:sldId id="27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7" r:id="rId23"/>
    <p:sldId id="271" r:id="rId24"/>
    <p:sldId id="27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F5077-B2EF-A592-7AEB-DE71B3F0A5F0}" v="587" dt="2025-06-09T20:34:25.663"/>
    <p1510:client id="{CD075DBF-1AED-AB31-3237-9DA60F4E004F}" v="155" dt="2025-06-09T19:27:00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96F6D-2F4C-3F17-981A-57F79E8B7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11C52E-5C99-1AE4-7208-4B28CF309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D7AE5E-17AB-408C-5871-A42546C1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311E0C-282A-0414-065B-B6AAE5C0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2F8955-3226-EC82-4423-963BCBB4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10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7B94C-1D84-B177-CA59-490D78B1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F84085-FAFB-D8E1-5638-CFE426F1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20BA35-81EA-FFD2-AFBA-8296EEFC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32F70A-84E9-297A-544F-13E13A66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FB7CB3-19A1-144E-0782-8A6783C0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25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DCAD2-CA1F-1B37-8874-1B806FB8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0D7B4-C657-B067-B344-1E7AF2A09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017258-C6E9-F3BC-8107-D5A88156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256D7-1FC9-C0CF-CC9D-071407A0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9EB221-95FE-10D3-EDB1-961A2D3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34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F3394-8433-FE19-A749-075D7CCD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7039D0-A5DC-F213-635E-38C2EAF6C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823973-91C2-C29C-FED9-257BC00F1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341456-5C7E-93D2-C995-1D8077F1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E9D896-6FCD-2CD7-22E4-59BCCB70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80F394-0625-E317-4663-707EE0C6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409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F95A3-C6E2-7DEF-20E7-744B2BEA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CE5FD9-51F5-AB23-8B85-2FF1A2CEF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60968B-E3CC-6AD0-4161-60440C7F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DA519A-9795-C43F-58D3-2D2F2CC7E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AF801E-F5A4-5537-81A8-798F8F2D7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855E8E-1897-32B5-BD04-D6F3BE34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97D094-CA9F-ED0C-3AC0-C499F67B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44569C5-9741-3D65-0D02-439D87B9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10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E4362-9F6C-76F3-7A48-D3C03DE0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F77B93-0DB5-44C5-01CC-B99EA3D0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B290FD-11DE-01F8-889D-26E15777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67A560-BD04-D634-B1F9-A936891A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294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3A8F1F-1799-2F11-89BD-16E34DC2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27AEFA-6D1F-8E8F-5126-F20BD260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2217F7-2E7E-4BB3-3C16-A9442E47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21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13334-84D3-86F0-BAA1-6A537687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2707DE-76AA-D17F-BB16-F03B5FA6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1ADE26-B6F2-2FD5-49EF-0AE6149F8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BEC4AA-4917-E7E4-4B99-F14A2DC3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E00201-F314-700C-089E-4F14326E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785639-DA1C-EA4A-1E9E-DCD7EA70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27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161B08-20EC-D5E1-4B44-8926DBC3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1AF72D-60EA-4878-036B-640F04DC2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51D961-A403-6E60-2719-7C6B43A1B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220D84-BF4D-BA13-2A8B-DC97C2A4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A71150-DA73-7303-5790-0F675FDA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47C9CB-2CBA-D289-04EF-422751E6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240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F452D-64DF-22BC-B41D-02C7A863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B3DB81-CBDD-067A-F81A-058B9C476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EF2E96-1747-B2BC-089B-49BF0D81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44B60C-6D3A-FE0F-4AAC-3EBFA4A7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FB32E4-A729-1528-B183-FB03C510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24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4BC961-8259-6E89-BB39-5F80140AA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62B3CF-D370-B518-1E4D-33D1DC1EC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D7331F-A7C2-538B-3030-D7C789BE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D9DC62-16A9-5B41-4030-9B9EA044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A594DD-FB5B-DDB1-8DBF-5CC7146B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02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3E2002-3179-57C1-2DAC-AB77A5D9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0F73BD-98A9-01E4-02D2-9219FBD3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4A6BAE-C317-E4F6-4971-8BB0F8882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607721-585C-914E-838A-FF4017B61DD7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5C55C-2637-C8EF-951C-5EF45964E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F9BB99-BBD6-2E13-D333-FA91355B9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655DA-C633-694D-B26E-17C70EE4F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63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C8519A8-62FC-ED76-9A30-B722B52C73E9}"/>
              </a:ext>
            </a:extLst>
          </p:cNvPr>
          <p:cNvSpPr txBox="1"/>
          <p:nvPr/>
        </p:nvSpPr>
        <p:spPr>
          <a:xfrm>
            <a:off x="553936" y="445079"/>
            <a:ext cx="37245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LOMBARDET Téo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BELGRADE Khalil</a:t>
            </a:r>
          </a:p>
          <a:p>
            <a:r>
              <a:rPr lang="fr-FR" dirty="0">
                <a:solidFill>
                  <a:schemeClr val="bg1"/>
                </a:solidFill>
              </a:rPr>
              <a:t>LARUE Sacha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3DD830-8F8B-F864-4970-FF3B1649BDC6}"/>
              </a:ext>
            </a:extLst>
          </p:cNvPr>
          <p:cNvSpPr txBox="1"/>
          <p:nvPr/>
        </p:nvSpPr>
        <p:spPr>
          <a:xfrm>
            <a:off x="3445821" y="2780873"/>
            <a:ext cx="53050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Soutenance </a:t>
            </a:r>
            <a:r>
              <a:rPr lang="fr-FR" sz="4000" b="1" err="1">
                <a:solidFill>
                  <a:schemeClr val="bg1"/>
                </a:solidFill>
              </a:rPr>
              <a:t>SAé</a:t>
            </a:r>
            <a:r>
              <a:rPr lang="fr-FR" sz="3600" b="1" dirty="0">
                <a:solidFill>
                  <a:schemeClr val="bg1"/>
                </a:solidFill>
              </a:rPr>
              <a:t> BC4 S2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70AB11-C72F-79CA-DB27-A41B5DD2BDC9}"/>
              </a:ext>
            </a:extLst>
          </p:cNvPr>
          <p:cNvSpPr txBox="1"/>
          <p:nvPr/>
        </p:nvSpPr>
        <p:spPr>
          <a:xfrm>
            <a:off x="555434" y="5732476"/>
            <a:ext cx="24626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Mr. </a:t>
            </a:r>
            <a:r>
              <a:rPr lang="fr-FR" err="1">
                <a:solidFill>
                  <a:schemeClr val="bg1"/>
                </a:solidFill>
              </a:rPr>
              <a:t>Laudet</a:t>
            </a:r>
            <a:endParaRPr lang="fr-FR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Mr. </a:t>
            </a:r>
            <a:r>
              <a:rPr lang="fr-FR" err="1">
                <a:solidFill>
                  <a:schemeClr val="bg1"/>
                </a:solidFill>
              </a:rPr>
              <a:t>Beugniet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FC27FD-8EA6-B7F2-B5D1-02EDD25A0588}"/>
              </a:ext>
            </a:extLst>
          </p:cNvPr>
          <p:cNvSpPr txBox="1"/>
          <p:nvPr/>
        </p:nvSpPr>
        <p:spPr>
          <a:xfrm>
            <a:off x="10283263" y="447898"/>
            <a:ext cx="19112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10/06/2025</a:t>
            </a:r>
          </a:p>
        </p:txBody>
      </p:sp>
    </p:spTree>
    <p:extLst>
      <p:ext uri="{BB962C8B-B14F-4D97-AF65-F5344CB8AC3E}">
        <p14:creationId xmlns:p14="http://schemas.microsoft.com/office/powerpoint/2010/main" val="410750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6D237063-486E-BD35-5419-EF7D1D8CA48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98438" y="136537"/>
            <a:ext cx="7995123" cy="6584926"/>
          </a:xfrm>
        </p:spPr>
      </p:pic>
    </p:spTree>
    <p:extLst>
      <p:ext uri="{BB962C8B-B14F-4D97-AF65-F5344CB8AC3E}">
        <p14:creationId xmlns:p14="http://schemas.microsoft.com/office/powerpoint/2010/main" val="157861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çu, nombre&#10;&#10;Le contenu généré par l’IA peut être incorrect.">
            <a:extLst>
              <a:ext uri="{FF2B5EF4-FFF2-40B4-BE49-F238E27FC236}">
                <a16:creationId xmlns:a16="http://schemas.microsoft.com/office/drawing/2014/main" id="{8751D7A1-1545-E0FE-E98D-5CFCA298C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20" y="1445135"/>
            <a:ext cx="11501959" cy="39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4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C5A9-DE3B-8E02-85E5-4EB48F66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98" y="63202"/>
            <a:ext cx="8534400" cy="1507067"/>
          </a:xfrm>
        </p:spPr>
        <p:txBody>
          <a:bodyPr>
            <a:normAutofit/>
          </a:bodyPr>
          <a:lstStyle/>
          <a:p>
            <a:r>
              <a:rPr lang="fr-FR" sz="3600" u="sng" dirty="0">
                <a:solidFill>
                  <a:srgbClr val="000000"/>
                </a:solidFill>
              </a:rPr>
              <a:t>Calcul des charges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6FB575-A6ED-8AED-5A97-042C449C8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460" y="1689926"/>
            <a:ext cx="4535080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C3818B5-C619-2FCC-F795-9E9D3BFC68E8}"/>
              </a:ext>
            </a:extLst>
          </p:cNvPr>
          <p:cNvSpPr txBox="1"/>
          <p:nvPr/>
        </p:nvSpPr>
        <p:spPr>
          <a:xfrm>
            <a:off x="6468423" y="2114138"/>
            <a:ext cx="47183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Valeur de 30 W/m2 donnée</a:t>
            </a:r>
          </a:p>
        </p:txBody>
      </p:sp>
    </p:spTree>
    <p:extLst>
      <p:ext uri="{BB962C8B-B14F-4D97-AF65-F5344CB8AC3E}">
        <p14:creationId xmlns:p14="http://schemas.microsoft.com/office/powerpoint/2010/main" val="1593532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B0CC-204A-16F7-8B21-627CB4A2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34" y="171369"/>
            <a:ext cx="8534400" cy="1507067"/>
          </a:xfrm>
        </p:spPr>
        <p:txBody>
          <a:bodyPr>
            <a:normAutofit/>
          </a:bodyPr>
          <a:lstStyle/>
          <a:p>
            <a:r>
              <a:rPr lang="fr-FR" sz="3600" u="sng" dirty="0">
                <a:solidFill>
                  <a:srgbClr val="000000"/>
                </a:solidFill>
              </a:rPr>
              <a:t>Calcul des débits (soufflage)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F3B6A-CAA4-18D3-9AF1-5BC94024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689964"/>
            <a:ext cx="8534400" cy="36152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Formule :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On a pris un écart de température de 6°C</a:t>
            </a:r>
          </a:p>
        </p:txBody>
      </p:sp>
      <p:pic>
        <p:nvPicPr>
          <p:cNvPr id="4" name="Image 3" descr="Une image contenant Police, text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6B4FFDC-5CE7-E183-3CD8-5C6E426C9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715" y="2684875"/>
            <a:ext cx="2995938" cy="8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83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B57E-2CBD-570A-4047-725C2395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97" y="172753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u="sng" dirty="0">
                <a:solidFill>
                  <a:srgbClr val="000000"/>
                </a:solidFill>
              </a:rPr>
              <a:t>Calculs des débits (soufflage)</a:t>
            </a:r>
          </a:p>
        </p:txBody>
      </p:sp>
      <p:pic>
        <p:nvPicPr>
          <p:cNvPr id="10" name="Content Placeholder 9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A442E357-2724-BB57-D05C-D6390636B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502" y="1374731"/>
            <a:ext cx="5946258" cy="5399696"/>
          </a:xfrm>
        </p:spPr>
      </p:pic>
    </p:spTree>
    <p:extLst>
      <p:ext uri="{BB962C8B-B14F-4D97-AF65-F5344CB8AC3E}">
        <p14:creationId xmlns:p14="http://schemas.microsoft.com/office/powerpoint/2010/main" val="206403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2F41-183D-B4C8-C8EB-17019125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77" y="280866"/>
            <a:ext cx="8534400" cy="1507067"/>
          </a:xfrm>
        </p:spPr>
        <p:txBody>
          <a:bodyPr/>
          <a:lstStyle/>
          <a:p>
            <a:r>
              <a:rPr lang="fr-FR" sz="3600" u="sng" dirty="0"/>
              <a:t>Calcul des débits (extraction)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43B64-E9ED-8EB1-38AB-40DF97B2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1" y="-3562611"/>
            <a:ext cx="8534400" cy="3615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4C5A27AF-2090-8B7A-FC71-27E44249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4" y="1302772"/>
            <a:ext cx="69151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58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81C7-0878-236A-69EE-55A7CF92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95" y="131369"/>
            <a:ext cx="8534400" cy="1507067"/>
          </a:xfrm>
        </p:spPr>
        <p:txBody>
          <a:bodyPr>
            <a:normAutofit/>
          </a:bodyPr>
          <a:lstStyle/>
          <a:p>
            <a:r>
              <a:rPr lang="fr-FR" sz="3600" u="sng" dirty="0">
                <a:solidFill>
                  <a:srgbClr val="000000"/>
                </a:solidFill>
              </a:rPr>
              <a:t>Dimensionnement des gaines </a:t>
            </a:r>
          </a:p>
        </p:txBody>
      </p:sp>
      <p:pic>
        <p:nvPicPr>
          <p:cNvPr id="4" name="Content Placeholder 3" descr="Une image contenant capture d’écran, Police, Graphique, cercle&#10;&#10;Le contenu généré par l’IA peut être incorrect.">
            <a:extLst>
              <a:ext uri="{FF2B5EF4-FFF2-40B4-BE49-F238E27FC236}">
                <a16:creationId xmlns:a16="http://schemas.microsoft.com/office/drawing/2014/main" id="{63460CEF-6A51-28CC-8CF7-09107DA0E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609" y="2474488"/>
            <a:ext cx="1900563" cy="94506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C6066E-8E58-7A35-556E-8E4C9EA1D5CA}"/>
              </a:ext>
            </a:extLst>
          </p:cNvPr>
          <p:cNvSpPr txBox="1"/>
          <p:nvPr/>
        </p:nvSpPr>
        <p:spPr>
          <a:xfrm>
            <a:off x="839556" y="1842564"/>
            <a:ext cx="1133786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Formules :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                         </a:t>
            </a:r>
          </a:p>
          <a:p>
            <a:r>
              <a:rPr lang="fr-FR" dirty="0">
                <a:solidFill>
                  <a:srgbClr val="000000"/>
                </a:solidFill>
              </a:rPr>
              <a:t>                                                  Donc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 </a:t>
            </a:r>
          </a:p>
          <a:p>
            <a:r>
              <a:rPr lang="fr-FR" dirty="0">
                <a:solidFill>
                  <a:srgbClr val="000000"/>
                </a:solidFill>
              </a:rPr>
              <a:t>                                                           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7" name="Image 6" descr="Une image contenant horloge, Police, nombre, texte&#10;&#10;Le contenu généré par l’IA peut être incorrect.">
            <a:extLst>
              <a:ext uri="{FF2B5EF4-FFF2-40B4-BE49-F238E27FC236}">
                <a16:creationId xmlns:a16="http://schemas.microsoft.com/office/drawing/2014/main" id="{8D753291-2D27-0C33-4334-FBD3A7158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471" y="2483416"/>
            <a:ext cx="1821362" cy="9621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EC01B2-BA06-F8FF-9EF3-BF2381B33E24}"/>
              </a:ext>
            </a:extLst>
          </p:cNvPr>
          <p:cNvSpPr txBox="1"/>
          <p:nvPr/>
        </p:nvSpPr>
        <p:spPr>
          <a:xfrm>
            <a:off x="835745" y="3827806"/>
            <a:ext cx="972055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Exemple pour la gaine principale :</a:t>
            </a:r>
          </a:p>
          <a:p>
            <a:r>
              <a:rPr lang="fr-FR" dirty="0" err="1"/>
              <a:t>Qv</a:t>
            </a:r>
            <a:r>
              <a:rPr lang="fr-FR" dirty="0"/>
              <a:t> = 5555 m3/h soit 1.543 m3/s </a:t>
            </a:r>
          </a:p>
          <a:p>
            <a:r>
              <a:rPr lang="fr-FR" dirty="0"/>
              <a:t>V = 5 m/s</a:t>
            </a:r>
          </a:p>
          <a:p>
            <a:r>
              <a:rPr lang="fr-FR" dirty="0"/>
              <a:t>D = 0.62 m soit 620 mm</a:t>
            </a:r>
          </a:p>
          <a:p>
            <a:endParaRPr lang="fr-FR" dirty="0"/>
          </a:p>
          <a:p>
            <a:pPr algn="ctr"/>
            <a:r>
              <a:rPr lang="fr-FR" dirty="0"/>
              <a:t>Dans REVIT, il faudra sélectionner la gaine se rapprochant le plus possible de 620 mm</a:t>
            </a:r>
          </a:p>
        </p:txBody>
      </p:sp>
    </p:spTree>
    <p:extLst>
      <p:ext uri="{BB962C8B-B14F-4D97-AF65-F5344CB8AC3E}">
        <p14:creationId xmlns:p14="http://schemas.microsoft.com/office/powerpoint/2010/main" val="43456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6948-D6CF-DEDB-30E1-0BED5FD4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79" y="0"/>
            <a:ext cx="9327715" cy="1507067"/>
          </a:xfrm>
        </p:spPr>
        <p:txBody>
          <a:bodyPr>
            <a:normAutofit/>
          </a:bodyPr>
          <a:lstStyle/>
          <a:p>
            <a:r>
              <a:rPr lang="fr-FR" sz="3600" u="sng" dirty="0"/>
              <a:t>Importation des données dans REVIT</a:t>
            </a:r>
          </a:p>
        </p:txBody>
      </p:sp>
      <p:pic>
        <p:nvPicPr>
          <p:cNvPr id="4" name="Content Placeholder 3" descr="Une image contenant texte, nombr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C1F6D47-6BE9-F9A3-9FE2-B3A63F450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020" y="1924285"/>
            <a:ext cx="10924783" cy="4040159"/>
          </a:xfrm>
        </p:spPr>
      </p:pic>
    </p:spTree>
    <p:extLst>
      <p:ext uri="{BB962C8B-B14F-4D97-AF65-F5344CB8AC3E}">
        <p14:creationId xmlns:p14="http://schemas.microsoft.com/office/powerpoint/2010/main" val="175373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0D28F-397C-F2D0-CBBF-C61734A9F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7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u="sng" dirty="0"/>
              <a:t>Placement des bouches et des gaines</a:t>
            </a:r>
          </a:p>
        </p:txBody>
      </p:sp>
      <p:pic>
        <p:nvPicPr>
          <p:cNvPr id="4" name="Content Placeholder 3" descr="Une image contenant texte, diagramme, Plan, schématique&#10;&#10;Le contenu généré par l’IA peut être incorrect.">
            <a:extLst>
              <a:ext uri="{FF2B5EF4-FFF2-40B4-BE49-F238E27FC236}">
                <a16:creationId xmlns:a16="http://schemas.microsoft.com/office/drawing/2014/main" id="{AD20D8D2-0426-8DC3-7467-5C013ED11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023" y="1846503"/>
            <a:ext cx="4117241" cy="5008954"/>
          </a:xfrm>
        </p:spPr>
      </p:pic>
      <p:pic>
        <p:nvPicPr>
          <p:cNvPr id="5" name="Image 4" descr="Une image contenant texte, diagramme, Plan, schématique&#10;&#10;Le contenu généré par l’IA peut être incorrect.">
            <a:extLst>
              <a:ext uri="{FF2B5EF4-FFF2-40B4-BE49-F238E27FC236}">
                <a16:creationId xmlns:a16="http://schemas.microsoft.com/office/drawing/2014/main" id="{8C02BE77-4A82-BFD4-6B5A-D74C449E5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25" y="1852743"/>
            <a:ext cx="5860224" cy="41337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305343-F194-F6B3-05C1-298398DFDE04}"/>
              </a:ext>
            </a:extLst>
          </p:cNvPr>
          <p:cNvSpPr txBox="1"/>
          <p:nvPr/>
        </p:nvSpPr>
        <p:spPr>
          <a:xfrm>
            <a:off x="7002497" y="1476223"/>
            <a:ext cx="38082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Niveau 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854440-B286-BB0B-1493-C429353FE7EC}"/>
              </a:ext>
            </a:extLst>
          </p:cNvPr>
          <p:cNvSpPr txBox="1"/>
          <p:nvPr/>
        </p:nvSpPr>
        <p:spPr>
          <a:xfrm>
            <a:off x="1042195" y="1476223"/>
            <a:ext cx="38082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Niveau 0</a:t>
            </a:r>
          </a:p>
        </p:txBody>
      </p:sp>
    </p:spTree>
    <p:extLst>
      <p:ext uri="{BB962C8B-B14F-4D97-AF65-F5344CB8AC3E}">
        <p14:creationId xmlns:p14="http://schemas.microsoft.com/office/powerpoint/2010/main" val="48390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EC5F-4220-0235-66B5-644FC6E5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46" y="0"/>
            <a:ext cx="8534400" cy="1507067"/>
          </a:xfrm>
        </p:spPr>
        <p:txBody>
          <a:bodyPr>
            <a:normAutofit/>
          </a:bodyPr>
          <a:lstStyle/>
          <a:p>
            <a:r>
              <a:rPr lang="fr-FR" sz="3600" u="sng" dirty="0"/>
              <a:t>Vue 3d du réseau complet</a:t>
            </a:r>
          </a:p>
        </p:txBody>
      </p:sp>
      <p:pic>
        <p:nvPicPr>
          <p:cNvPr id="4" name="Content Placeholder 3" descr="Une image contenant diagramme, Plan, schématique, carte&#10;&#10;Le contenu généré par l’IA peut être incorrect.">
            <a:extLst>
              <a:ext uri="{FF2B5EF4-FFF2-40B4-BE49-F238E27FC236}">
                <a16:creationId xmlns:a16="http://schemas.microsoft.com/office/drawing/2014/main" id="{472126D2-0232-4495-F4AC-D72C4C0CF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469" y="1228901"/>
            <a:ext cx="7367886" cy="5410663"/>
          </a:xfrm>
        </p:spPr>
      </p:pic>
    </p:spTree>
    <p:extLst>
      <p:ext uri="{BB962C8B-B14F-4D97-AF65-F5344CB8AC3E}">
        <p14:creationId xmlns:p14="http://schemas.microsoft.com/office/powerpoint/2010/main" val="146114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DE530DE-8176-8F63-FCDC-AE1585837021}"/>
              </a:ext>
            </a:extLst>
          </p:cNvPr>
          <p:cNvSpPr txBox="1"/>
          <p:nvPr/>
        </p:nvSpPr>
        <p:spPr>
          <a:xfrm>
            <a:off x="3212981" y="193229"/>
            <a:ext cx="5754696" cy="18373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Sommaire</a:t>
            </a:r>
            <a:r>
              <a: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16CE94-F7F4-91D3-25B8-618B01E2CB81}"/>
              </a:ext>
            </a:extLst>
          </p:cNvPr>
          <p:cNvSpPr txBox="1"/>
          <p:nvPr/>
        </p:nvSpPr>
        <p:spPr>
          <a:xfrm>
            <a:off x="879317" y="1621035"/>
            <a:ext cx="11330608" cy="45546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Calibri" panose="020B0604020202020204" pitchFamily="34" charset="0"/>
              <a:buChar char="-"/>
            </a:pPr>
            <a:r>
              <a:rPr lang="en-US" sz="2800" dirty="0">
                <a:solidFill>
                  <a:schemeClr val="tx2"/>
                </a:solidFill>
              </a:rPr>
              <a:t>Mise </a:t>
            </a:r>
            <a:r>
              <a:rPr lang="en-US" sz="2800" dirty="0" err="1">
                <a:solidFill>
                  <a:schemeClr val="tx2"/>
                </a:solidFill>
              </a:rPr>
              <a:t>en</a:t>
            </a:r>
            <a:r>
              <a:rPr lang="en-US" sz="2800" dirty="0">
                <a:solidFill>
                  <a:schemeClr val="tx2"/>
                </a:solidFill>
              </a:rPr>
              <a:t> situation du </a:t>
            </a:r>
            <a:r>
              <a:rPr lang="en-US" sz="2800" dirty="0" err="1">
                <a:solidFill>
                  <a:schemeClr val="tx2"/>
                </a:solidFill>
              </a:rPr>
              <a:t>projet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</a:rPr>
              <a:t>  -  Objectif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</a:rPr>
              <a:t>  -  </a:t>
            </a:r>
            <a:r>
              <a:rPr lang="en-US" sz="2800" dirty="0" err="1">
                <a:solidFill>
                  <a:schemeClr val="tx2"/>
                </a:solidFill>
              </a:rPr>
              <a:t>Rappelle</a:t>
            </a:r>
            <a:r>
              <a:rPr lang="en-US" sz="2800" dirty="0">
                <a:solidFill>
                  <a:schemeClr val="tx2"/>
                </a:solidFill>
              </a:rPr>
              <a:t> des </a:t>
            </a:r>
            <a:r>
              <a:rPr lang="en-US" sz="2800" dirty="0" err="1">
                <a:solidFill>
                  <a:schemeClr val="tx2"/>
                </a:solidFill>
              </a:rPr>
              <a:t>apprentissages</a:t>
            </a:r>
            <a:r>
              <a:rPr lang="en-US" sz="2800" dirty="0">
                <a:solidFill>
                  <a:schemeClr val="tx2"/>
                </a:solidFill>
              </a:rPr>
              <a:t> critiques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</a:rPr>
              <a:t>  -  Logiciels </a:t>
            </a:r>
            <a:r>
              <a:rPr lang="en-US" sz="2800" dirty="0" err="1">
                <a:solidFill>
                  <a:schemeClr val="tx2"/>
                </a:solidFill>
              </a:rPr>
              <a:t>utilisés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Calibri" panose="020B0604020202020204" pitchFamily="34" charset="0"/>
              <a:buChar char="-"/>
            </a:pPr>
            <a:r>
              <a:rPr lang="en-US" sz="2800" dirty="0" err="1">
                <a:solidFill>
                  <a:schemeClr val="tx2"/>
                </a:solidFill>
              </a:rPr>
              <a:t>Présentation</a:t>
            </a:r>
            <a:r>
              <a:rPr lang="en-US" sz="2800" dirty="0">
                <a:solidFill>
                  <a:schemeClr val="tx2"/>
                </a:solidFill>
              </a:rPr>
              <a:t> des plans et respect du cahier des charges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</a:rPr>
              <a:t>        -  Les plans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</a:rPr>
              <a:t>        -  Le cahier des charges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</a:rPr>
              <a:t>        -  La CTA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Calibri" panose="020B0604020202020204" pitchFamily="34" charset="0"/>
              <a:buChar char="-"/>
            </a:pPr>
            <a:r>
              <a:rPr lang="en-US" sz="2800" dirty="0" err="1">
                <a:solidFill>
                  <a:schemeClr val="tx2"/>
                </a:solidFill>
              </a:rPr>
              <a:t>Présentation</a:t>
            </a:r>
            <a:r>
              <a:rPr lang="en-US" sz="2800" dirty="0">
                <a:solidFill>
                  <a:schemeClr val="tx2"/>
                </a:solidFill>
              </a:rPr>
              <a:t> des </a:t>
            </a:r>
            <a:r>
              <a:rPr lang="en-US" sz="2800" dirty="0" err="1">
                <a:solidFill>
                  <a:schemeClr val="tx2"/>
                </a:solidFill>
              </a:rPr>
              <a:t>calculs</a:t>
            </a:r>
            <a:r>
              <a:rPr lang="en-US" sz="2800" dirty="0">
                <a:solidFill>
                  <a:schemeClr val="tx2"/>
                </a:solidFill>
              </a:rPr>
              <a:t> et </a:t>
            </a:r>
            <a:r>
              <a:rPr lang="en-US" sz="2800" dirty="0" err="1">
                <a:solidFill>
                  <a:schemeClr val="tx2"/>
                </a:solidFill>
              </a:rPr>
              <a:t>analyse</a:t>
            </a:r>
            <a:r>
              <a:rPr lang="en-US" sz="2800" dirty="0">
                <a:solidFill>
                  <a:schemeClr val="tx2"/>
                </a:solidFill>
              </a:rPr>
              <a:t> des </a:t>
            </a:r>
            <a:r>
              <a:rPr lang="en-US" sz="2800" dirty="0" err="1">
                <a:solidFill>
                  <a:schemeClr val="tx2"/>
                </a:solidFill>
              </a:rPr>
              <a:t>résultats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</a:rPr>
              <a:t>        - </a:t>
            </a:r>
            <a:r>
              <a:rPr lang="en-US" sz="2800" dirty="0" err="1">
                <a:solidFill>
                  <a:schemeClr val="tx2"/>
                </a:solidFill>
              </a:rPr>
              <a:t>Calculs</a:t>
            </a:r>
            <a:r>
              <a:rPr lang="en-US" sz="2800" dirty="0">
                <a:solidFill>
                  <a:schemeClr val="tx2"/>
                </a:solidFill>
              </a:rPr>
              <a:t> des charges et debits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</a:rPr>
              <a:t>        - </a:t>
            </a:r>
            <a:r>
              <a:rPr lang="en-US" sz="2800" dirty="0" err="1">
                <a:solidFill>
                  <a:schemeClr val="tx2"/>
                </a:solidFill>
              </a:rPr>
              <a:t>Dimensionnement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gaines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</a:rPr>
              <a:t>        - Implantation dans REVIT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</a:rPr>
              <a:t>        - </a:t>
            </a:r>
            <a:r>
              <a:rPr lang="en-US" sz="2800" dirty="0" err="1">
                <a:solidFill>
                  <a:schemeClr val="tx2"/>
                </a:solidFill>
              </a:rPr>
              <a:t>Filtre</a:t>
            </a:r>
            <a:endParaRPr lang="en-US" sz="2800" dirty="0">
              <a:solidFill>
                <a:schemeClr val="tx2"/>
              </a:solidFill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</a:rPr>
              <a:t>        - </a:t>
            </a:r>
            <a:r>
              <a:rPr lang="en-US" sz="2800" dirty="0" err="1">
                <a:solidFill>
                  <a:schemeClr val="tx2"/>
                </a:solidFill>
              </a:rPr>
              <a:t>Dimensionement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l’échangeur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1044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BAF43377-10AB-E4B7-1B8F-ABA0FE934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85" y="49060"/>
            <a:ext cx="9519770" cy="6757210"/>
          </a:xfrm>
        </p:spPr>
      </p:pic>
    </p:spTree>
    <p:extLst>
      <p:ext uri="{BB962C8B-B14F-4D97-AF65-F5344CB8AC3E}">
        <p14:creationId xmlns:p14="http://schemas.microsoft.com/office/powerpoint/2010/main" val="2839932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7291F1F-5DF6-4D6E-A22F-1F19214E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/>
              <a:t>Filtre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2E8A9B-6106-4769-AC22-1CE308B4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766" y="2107934"/>
            <a:ext cx="7541309" cy="331189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9C92444-0B89-4A08-A940-E9640AFA0DFA}"/>
              </a:ext>
            </a:extLst>
          </p:cNvPr>
          <p:cNvSpPr txBox="1"/>
          <p:nvPr/>
        </p:nvSpPr>
        <p:spPr>
          <a:xfrm>
            <a:off x="741145" y="3110897"/>
            <a:ext cx="35132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Dimmention</a:t>
            </a:r>
            <a:endParaRPr lang="fr-FR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Nombre de poche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Type de filtre </a:t>
            </a:r>
          </a:p>
        </p:txBody>
      </p:sp>
    </p:spTree>
    <p:extLst>
      <p:ext uri="{BB962C8B-B14F-4D97-AF65-F5344CB8AC3E}">
        <p14:creationId xmlns:p14="http://schemas.microsoft.com/office/powerpoint/2010/main" val="347146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9F14-7041-2479-0C6C-914ABAAF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66" y="0"/>
            <a:ext cx="8534400" cy="1507067"/>
          </a:xfrm>
        </p:spPr>
        <p:txBody>
          <a:bodyPr>
            <a:normAutofit/>
          </a:bodyPr>
          <a:lstStyle/>
          <a:p>
            <a:r>
              <a:rPr lang="fr-FR" sz="3600" u="sng" dirty="0"/>
              <a:t>Dimensionnement de l'échangeur</a:t>
            </a:r>
          </a:p>
        </p:txBody>
      </p:sp>
      <p:pic>
        <p:nvPicPr>
          <p:cNvPr id="4" name="Content Placeholder 3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83B7E0D-99E4-9769-2547-502D0138D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276" y="1497382"/>
            <a:ext cx="10658271" cy="4903943"/>
          </a:xfrm>
        </p:spPr>
      </p:pic>
    </p:spTree>
    <p:extLst>
      <p:ext uri="{BB962C8B-B14F-4D97-AF65-F5344CB8AC3E}">
        <p14:creationId xmlns:p14="http://schemas.microsoft.com/office/powerpoint/2010/main" val="345194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2967400-BDCB-4706-8BF5-73A87212AE1C}"/>
              </a:ext>
            </a:extLst>
          </p:cNvPr>
          <p:cNvSpPr txBox="1"/>
          <p:nvPr/>
        </p:nvSpPr>
        <p:spPr>
          <a:xfrm>
            <a:off x="4446872" y="2617253"/>
            <a:ext cx="6987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7130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3EE5B0-1FB9-E1BA-E5D1-CEF629A6BB81}"/>
              </a:ext>
            </a:extLst>
          </p:cNvPr>
          <p:cNvSpPr txBox="1"/>
          <p:nvPr/>
        </p:nvSpPr>
        <p:spPr>
          <a:xfrm>
            <a:off x="761803" y="350196"/>
            <a:ext cx="6268875" cy="1624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u="sng" dirty="0">
                <a:latin typeface="+mj-lt"/>
                <a:ea typeface="+mj-ea"/>
                <a:cs typeface="+mj-cs"/>
              </a:rPr>
              <a:t>Mise </a:t>
            </a:r>
            <a:r>
              <a:rPr lang="en-US" sz="3600" u="sng" dirty="0" err="1">
                <a:latin typeface="+mj-lt"/>
                <a:ea typeface="+mj-ea"/>
                <a:cs typeface="+mj-cs"/>
              </a:rPr>
              <a:t>en</a:t>
            </a:r>
            <a:r>
              <a:rPr lang="en-US" sz="3600" u="sng" dirty="0">
                <a:latin typeface="+mj-lt"/>
                <a:ea typeface="+mj-ea"/>
                <a:cs typeface="+mj-cs"/>
              </a:rPr>
              <a:t> situation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DFD831-07DC-34C3-3181-EDDEFC31C0E0}"/>
              </a:ext>
            </a:extLst>
          </p:cNvPr>
          <p:cNvSpPr txBox="1"/>
          <p:nvPr/>
        </p:nvSpPr>
        <p:spPr>
          <a:xfrm>
            <a:off x="1327859" y="3113314"/>
            <a:ext cx="3852248" cy="23177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">
              <a:lnSpc>
                <a:spcPct val="90000"/>
              </a:lnSpc>
              <a:spcAft>
                <a:spcPts val="800"/>
              </a:spcAft>
            </a:pPr>
            <a:r>
              <a:rPr lang="fr-FR" sz="2100" b="1" dirty="0">
                <a:solidFill>
                  <a:srgbClr val="FF0000"/>
                </a:solidFill>
                <a:latin typeface="Grandview"/>
              </a:rPr>
              <a:t>Objectifs de la </a:t>
            </a:r>
            <a:r>
              <a:rPr lang="fr-FR" sz="2100" b="1" dirty="0" err="1">
                <a:solidFill>
                  <a:srgbClr val="FF0000"/>
                </a:solidFill>
                <a:latin typeface="Grandview"/>
              </a:rPr>
              <a:t>SAé</a:t>
            </a:r>
            <a:r>
              <a:rPr lang="fr-FR" sz="2100" b="1" dirty="0">
                <a:solidFill>
                  <a:srgbClr val="FF0000"/>
                </a:solidFill>
                <a:latin typeface="Grandview"/>
              </a:rPr>
              <a:t>:</a:t>
            </a:r>
            <a:endParaRPr lang="fr-FR" dirty="0"/>
          </a:p>
          <a:p>
            <a:pPr marL="285750" indent="-2286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5" name="Image 4" descr="Une image contenant capture d’écran, dessin humoristique, maison&#10;&#10;Le contenu généré par l’IA peut être incorrect.">
            <a:extLst>
              <a:ext uri="{FF2B5EF4-FFF2-40B4-BE49-F238E27FC236}">
                <a16:creationId xmlns:a16="http://schemas.microsoft.com/office/drawing/2014/main" id="{54B5F89E-5A50-C153-2CEA-081785EE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17" t="-3497" r="30733" b="375"/>
          <a:stretch>
            <a:fillRect/>
          </a:stretch>
        </p:blipFill>
        <p:spPr>
          <a:xfrm>
            <a:off x="6398078" y="1493805"/>
            <a:ext cx="5526907" cy="42476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91B0D11-B906-D780-954F-1F90F618B44F}"/>
              </a:ext>
            </a:extLst>
          </p:cNvPr>
          <p:cNvSpPr txBox="1"/>
          <p:nvPr/>
        </p:nvSpPr>
        <p:spPr>
          <a:xfrm>
            <a:off x="755419" y="3767152"/>
            <a:ext cx="533585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100" dirty="0">
                <a:solidFill>
                  <a:srgbClr val="3C2A22"/>
                </a:solidFill>
                <a:latin typeface="Grandview"/>
              </a:rPr>
              <a:t>Adapter la CTA existante pour exploiter correctement le bâtiment et son extension</a:t>
            </a:r>
            <a:endParaRPr lang="fr-FR" sz="2100" dirty="0">
              <a:latin typeface="Grandview"/>
            </a:endParaRP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859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125EB94-A29F-7DFB-F317-4BAE8BFE0685}"/>
              </a:ext>
            </a:extLst>
          </p:cNvPr>
          <p:cNvSpPr txBox="1"/>
          <p:nvPr/>
        </p:nvSpPr>
        <p:spPr>
          <a:xfrm>
            <a:off x="947058" y="849086"/>
            <a:ext cx="90786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latin typeface="Aptos Display"/>
              </a:rPr>
              <a:t>Rappel des </a:t>
            </a:r>
            <a:r>
              <a:rPr lang="en-US" sz="3600" u="sng" dirty="0" err="1">
                <a:latin typeface="Aptos Display"/>
              </a:rPr>
              <a:t>apprentissages</a:t>
            </a:r>
            <a:r>
              <a:rPr lang="en-US" sz="3600" u="sng" dirty="0">
                <a:latin typeface="Aptos Display"/>
              </a:rPr>
              <a:t> critiques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8E0EFA-71E7-42C6-7669-E57D950745B9}"/>
              </a:ext>
            </a:extLst>
          </p:cNvPr>
          <p:cNvSpPr txBox="1"/>
          <p:nvPr/>
        </p:nvSpPr>
        <p:spPr>
          <a:xfrm>
            <a:off x="1996665" y="2251009"/>
            <a:ext cx="896571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28600">
              <a:spcAft>
                <a:spcPts val="600"/>
              </a:spcAft>
              <a:buFont typeface="Wingdings,Sans-Serif"/>
              <a:buChar char="§"/>
            </a:pPr>
            <a:r>
              <a:rPr lang="en-US" sz="2000" err="1">
                <a:solidFill>
                  <a:schemeClr val="tx2"/>
                </a:solidFill>
                <a:latin typeface="Grandview"/>
              </a:rPr>
              <a:t>Analyser</a:t>
            </a:r>
            <a:r>
              <a:rPr lang="en-US" sz="2000" dirty="0">
                <a:solidFill>
                  <a:schemeClr val="tx2"/>
                </a:solidFill>
                <a:latin typeface="Grandview"/>
              </a:rPr>
              <a:t> un plan technique </a:t>
            </a:r>
          </a:p>
          <a:p>
            <a:pPr marL="285750" indent="-228600">
              <a:spcAft>
                <a:spcPts val="600"/>
              </a:spcAft>
              <a:buFont typeface="Wingdings,Sans-Serif"/>
              <a:buChar char="§"/>
            </a:pPr>
            <a:endParaRPr lang="en-US" sz="2000" dirty="0">
              <a:latin typeface="Grandview"/>
            </a:endParaRPr>
          </a:p>
          <a:p>
            <a:pPr marL="285750" indent="-228600">
              <a:spcAft>
                <a:spcPts val="600"/>
              </a:spcAft>
              <a:buFont typeface="Wingdings,Sans-Serif"/>
              <a:buChar char="§"/>
            </a:pPr>
            <a:r>
              <a:rPr lang="en-US" sz="2000" dirty="0">
                <a:solidFill>
                  <a:schemeClr val="tx2"/>
                </a:solidFill>
                <a:latin typeface="Grandview"/>
              </a:rPr>
              <a:t>Identifier les </a:t>
            </a:r>
            <a:r>
              <a:rPr lang="en-US" sz="2000" err="1">
                <a:solidFill>
                  <a:schemeClr val="tx2"/>
                </a:solidFill>
                <a:latin typeface="Grandview"/>
              </a:rPr>
              <a:t>différents</a:t>
            </a:r>
            <a:r>
              <a:rPr lang="en-US" sz="2000" dirty="0">
                <a:solidFill>
                  <a:schemeClr val="tx2"/>
                </a:solidFill>
                <a:latin typeface="Grandview"/>
              </a:rPr>
              <a:t> </a:t>
            </a:r>
            <a:r>
              <a:rPr lang="en-US" sz="2000" err="1">
                <a:solidFill>
                  <a:schemeClr val="tx2"/>
                </a:solidFill>
                <a:latin typeface="Grandview"/>
              </a:rPr>
              <a:t>composants</a:t>
            </a:r>
            <a:r>
              <a:rPr lang="en-US" sz="2000" dirty="0">
                <a:solidFill>
                  <a:schemeClr val="tx2"/>
                </a:solidFill>
                <a:latin typeface="Grandview"/>
              </a:rPr>
              <a:t> </a:t>
            </a:r>
            <a:r>
              <a:rPr lang="en-US" sz="2000" err="1">
                <a:solidFill>
                  <a:schemeClr val="tx2"/>
                </a:solidFill>
                <a:latin typeface="Grandview"/>
              </a:rPr>
              <a:t>d'une</a:t>
            </a:r>
            <a:r>
              <a:rPr lang="en-US" sz="2000" dirty="0">
                <a:solidFill>
                  <a:schemeClr val="tx2"/>
                </a:solidFill>
                <a:latin typeface="Grandview"/>
              </a:rPr>
              <a:t> installation</a:t>
            </a:r>
          </a:p>
          <a:p>
            <a:pPr marL="285750" indent="-228600">
              <a:spcAft>
                <a:spcPts val="600"/>
              </a:spcAft>
              <a:buFont typeface="Wingdings,Sans-Serif"/>
              <a:buChar char="§"/>
            </a:pPr>
            <a:endParaRPr lang="en-US" sz="2000" dirty="0">
              <a:latin typeface="Grandview"/>
            </a:endParaRPr>
          </a:p>
          <a:p>
            <a:pPr marL="285750" indent="-228600">
              <a:spcAft>
                <a:spcPts val="600"/>
              </a:spcAft>
              <a:buFont typeface="Wingdings,Sans-Serif"/>
              <a:buChar char="§"/>
            </a:pPr>
            <a:r>
              <a:rPr lang="en-US" sz="2000" err="1">
                <a:solidFill>
                  <a:schemeClr val="tx2"/>
                </a:solidFill>
                <a:latin typeface="Grandview"/>
              </a:rPr>
              <a:t>Distinguer</a:t>
            </a:r>
            <a:r>
              <a:rPr lang="en-US" sz="2000" dirty="0">
                <a:solidFill>
                  <a:schemeClr val="tx2"/>
                </a:solidFill>
                <a:latin typeface="Grandview"/>
              </a:rPr>
              <a:t> les types de maintenance </a:t>
            </a:r>
          </a:p>
          <a:p>
            <a:pPr marL="285750" indent="-228600">
              <a:spcAft>
                <a:spcPts val="600"/>
              </a:spcAft>
              <a:buFont typeface="Wingdings,Sans-Serif"/>
              <a:buChar char="§"/>
            </a:pPr>
            <a:endParaRPr lang="en-US" sz="2000" dirty="0">
              <a:latin typeface="Grandview"/>
            </a:endParaRPr>
          </a:p>
          <a:p>
            <a:pPr marL="285750" indent="-228600">
              <a:spcAft>
                <a:spcPts val="600"/>
              </a:spcAft>
              <a:buFont typeface="Wingdings,Sans-Serif"/>
              <a:buChar char="§"/>
            </a:pPr>
            <a:r>
              <a:rPr lang="en-US" sz="2000" dirty="0" err="1">
                <a:solidFill>
                  <a:schemeClr val="tx2"/>
                </a:solidFill>
                <a:latin typeface="Grandview"/>
              </a:rPr>
              <a:t>Effectuer</a:t>
            </a:r>
            <a:r>
              <a:rPr lang="en-US" sz="2000" dirty="0">
                <a:solidFill>
                  <a:schemeClr val="tx2"/>
                </a:solidFill>
                <a:latin typeface="Grandview"/>
              </a:rPr>
              <a:t> des </a:t>
            </a:r>
            <a:r>
              <a:rPr lang="en-US" sz="2000" dirty="0" err="1">
                <a:solidFill>
                  <a:schemeClr val="tx2"/>
                </a:solidFill>
                <a:latin typeface="Grandview"/>
              </a:rPr>
              <a:t>mesures</a:t>
            </a:r>
            <a:r>
              <a:rPr lang="en-US" sz="2000" dirty="0">
                <a:solidFill>
                  <a:schemeClr val="tx2"/>
                </a:solidFill>
                <a:latin typeface="Grandview"/>
              </a:rPr>
              <a:t> pour observer le </a:t>
            </a:r>
            <a:r>
              <a:rPr lang="en-US" sz="2000" dirty="0" err="1">
                <a:solidFill>
                  <a:schemeClr val="tx2"/>
                </a:solidFill>
                <a:latin typeface="Grandview"/>
              </a:rPr>
              <a:t>comportement</a:t>
            </a:r>
            <a:r>
              <a:rPr lang="en-US" sz="2000" dirty="0">
                <a:solidFill>
                  <a:schemeClr val="tx2"/>
                </a:solidFill>
                <a:latin typeface="Grandview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randview"/>
              </a:rPr>
              <a:t>d'une</a:t>
            </a:r>
            <a:r>
              <a:rPr lang="en-US" sz="2000" dirty="0">
                <a:solidFill>
                  <a:schemeClr val="tx2"/>
                </a:solidFill>
                <a:latin typeface="Grandview"/>
              </a:rPr>
              <a:t> installation</a:t>
            </a:r>
          </a:p>
          <a:p>
            <a:pPr marL="285750" indent="-228600">
              <a:spcAft>
                <a:spcPts val="600"/>
              </a:spcAft>
              <a:buFont typeface="Wingdings,Sans-Serif"/>
              <a:buChar char="§"/>
            </a:pPr>
            <a:endParaRPr lang="en-US" dirty="0">
              <a:latin typeface="Grandview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95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EB75C4-9AF0-1641-02E9-D057F6B5B7A9}"/>
              </a:ext>
            </a:extLst>
          </p:cNvPr>
          <p:cNvSpPr txBox="1"/>
          <p:nvPr/>
        </p:nvSpPr>
        <p:spPr>
          <a:xfrm>
            <a:off x="497973" y="393380"/>
            <a:ext cx="7655427" cy="7398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u="sng" dirty="0" err="1">
                <a:latin typeface="+mj-lt"/>
                <a:ea typeface="+mj-ea"/>
                <a:cs typeface="+mj-cs"/>
              </a:rPr>
              <a:t>Logiciels</a:t>
            </a:r>
            <a:r>
              <a:rPr lang="en-US" sz="3600" u="sng" dirty="0">
                <a:latin typeface="+mj-lt"/>
                <a:ea typeface="+mj-ea"/>
                <a:cs typeface="+mj-cs"/>
              </a:rPr>
              <a:t> </a:t>
            </a:r>
            <a:r>
              <a:rPr lang="en-US" sz="3600" u="sng" dirty="0" err="1">
                <a:latin typeface="+mj-lt"/>
                <a:ea typeface="+mj-ea"/>
                <a:cs typeface="+mj-cs"/>
              </a:rPr>
              <a:t>utilisés</a:t>
            </a:r>
            <a:r>
              <a:rPr lang="en-US" sz="3600" u="sng" dirty="0">
                <a:latin typeface="+mj-lt"/>
                <a:ea typeface="+mj-ea"/>
                <a:cs typeface="+mj-cs"/>
              </a:rPr>
              <a:t> :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Une image contenant texte, capture d’écran, Graphique, logo&#10;&#10;Le contenu généré par l’IA peut être incorrect.">
            <a:extLst>
              <a:ext uri="{FF2B5EF4-FFF2-40B4-BE49-F238E27FC236}">
                <a16:creationId xmlns:a16="http://schemas.microsoft.com/office/drawing/2014/main" id="{BBDA09BF-D360-010F-581C-4AD031D14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12" y="2528307"/>
            <a:ext cx="2616662" cy="2616662"/>
          </a:xfrm>
          <a:prstGeom prst="rect">
            <a:avLst/>
          </a:prstGeom>
        </p:spPr>
      </p:pic>
      <p:pic>
        <p:nvPicPr>
          <p:cNvPr id="4" name="Image 3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1922A0AC-ED2A-BFAC-AAB7-4DE6EE228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833" y="2528307"/>
            <a:ext cx="2692738" cy="2634201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9E39DE-42F3-4CDE-AA2D-3FA4AFABC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674" y="2522422"/>
            <a:ext cx="2226995" cy="25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0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D9CA1B7-8457-79EE-29F3-B5301A32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/>
              <a:t>Plan du bâtiment avec l’extension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D65C73A-2845-1C73-B90E-28526D8BB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642" y="1455395"/>
            <a:ext cx="10422715" cy="5037480"/>
          </a:xfrm>
        </p:spPr>
      </p:pic>
    </p:spTree>
    <p:extLst>
      <p:ext uri="{BB962C8B-B14F-4D97-AF65-F5344CB8AC3E}">
        <p14:creationId xmlns:p14="http://schemas.microsoft.com/office/powerpoint/2010/main" val="392774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5D03A3E-0955-4614-B875-CB141646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249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u="sng" dirty="0"/>
              <a:t>Cahier des charges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48D3105-9482-D603-EFA7-A4B5EBE34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4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/>
              <a:t>Objectifs : remplacer la CTA :</a:t>
            </a:r>
          </a:p>
          <a:p>
            <a:r>
              <a:rPr lang="fr-FR" sz="3200" dirty="0"/>
              <a:t>Dimensionnement du filtre</a:t>
            </a:r>
          </a:p>
          <a:p>
            <a:r>
              <a:rPr lang="fr-FR" sz="3200" dirty="0"/>
              <a:t>Dimensionnement de l’échangeur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6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CB7BC-5CC3-F16F-99D6-738E04C1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/>
              <a:t>Caractéristiques de la nouvelle CTA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205151-03D0-B229-461F-E65F31D19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Soufflage : 5555 m</a:t>
            </a:r>
            <a:r>
              <a:rPr lang="fr-FR" baseline="30000" dirty="0"/>
              <a:t>3</a:t>
            </a:r>
            <a:r>
              <a:rPr lang="fr-FR" dirty="0"/>
              <a:t>/h</a:t>
            </a:r>
          </a:p>
          <a:p>
            <a:r>
              <a:rPr lang="fr-FR" dirty="0"/>
              <a:t>Conditions : </a:t>
            </a:r>
          </a:p>
          <a:p>
            <a:pPr>
              <a:buFontTx/>
              <a:buChar char="-"/>
            </a:pPr>
            <a:r>
              <a:rPr lang="fr-FR" dirty="0" err="1"/>
              <a:t>T°</a:t>
            </a:r>
            <a:r>
              <a:rPr lang="fr-FR" baseline="-25000" dirty="0" err="1"/>
              <a:t>int</a:t>
            </a:r>
            <a:r>
              <a:rPr lang="fr-FR" dirty="0"/>
              <a:t> : 24°C, HR : 60%</a:t>
            </a:r>
          </a:p>
          <a:p>
            <a:pPr>
              <a:buFontTx/>
              <a:buChar char="-"/>
            </a:pPr>
            <a:r>
              <a:rPr lang="fr-FR" dirty="0" err="1"/>
              <a:t>T°</a:t>
            </a:r>
            <a:r>
              <a:rPr lang="fr-FR" baseline="-25000" dirty="0" err="1"/>
              <a:t>ext</a:t>
            </a:r>
            <a:r>
              <a:rPr lang="fr-FR" dirty="0"/>
              <a:t> : 32°C, HR : 65%</a:t>
            </a:r>
          </a:p>
          <a:p>
            <a:r>
              <a:rPr lang="fr-FR" dirty="0"/>
              <a:t>Vitesse limite de l’air dans le réseau </a:t>
            </a:r>
          </a:p>
          <a:p>
            <a:r>
              <a:rPr lang="fr-FR" dirty="0"/>
              <a:t>Dimensionnement du filtre : ISOCLAR</a:t>
            </a:r>
          </a:p>
          <a:p>
            <a:r>
              <a:rPr lang="fr-FR" dirty="0"/>
              <a:t>Dimensionnement de l’échangeur à plaques : PHEnomen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2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ED0D9-3154-13D6-2DF4-447C4D02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u="sng" dirty="0"/>
              <a:t>La nouvelle CTA France Air</a:t>
            </a:r>
          </a:p>
        </p:txBody>
      </p:sp>
      <p:pic>
        <p:nvPicPr>
          <p:cNvPr id="9" name="Espace réservé du contenu 8" descr="Une image contenant croquis, diagramme, Dessin technique, ligne&#10;&#10;Le contenu généré par l’IA peut être incorrect.">
            <a:extLst>
              <a:ext uri="{FF2B5EF4-FFF2-40B4-BE49-F238E27FC236}">
                <a16:creationId xmlns:a16="http://schemas.microsoft.com/office/drawing/2014/main" id="{65BC5A47-9B12-CBAC-4E25-FC3D3F2E0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34" y="1475093"/>
            <a:ext cx="11422732" cy="5017782"/>
          </a:xfrm>
        </p:spPr>
      </p:pic>
    </p:spTree>
    <p:extLst>
      <p:ext uri="{BB962C8B-B14F-4D97-AF65-F5344CB8AC3E}">
        <p14:creationId xmlns:p14="http://schemas.microsoft.com/office/powerpoint/2010/main" val="20820316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359</Words>
  <Application>Microsoft Office PowerPoint</Application>
  <PresentationFormat>Grand écran</PresentationFormat>
  <Paragraphs>91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Grandview</vt:lpstr>
      <vt:lpstr>Wingdings,Sans-Serif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 du bâtiment avec l’extension</vt:lpstr>
      <vt:lpstr>Cahier des charges</vt:lpstr>
      <vt:lpstr>Caractéristiques de la nouvelle CTA</vt:lpstr>
      <vt:lpstr>La nouvelle CTA France Air</vt:lpstr>
      <vt:lpstr>Présentation PowerPoint</vt:lpstr>
      <vt:lpstr>Présentation PowerPoint</vt:lpstr>
      <vt:lpstr>Calcul des charges</vt:lpstr>
      <vt:lpstr>Calcul des débits (soufflage)</vt:lpstr>
      <vt:lpstr>Calculs des débits (soufflage)</vt:lpstr>
      <vt:lpstr>Calcul des débits (extraction) </vt:lpstr>
      <vt:lpstr>Dimensionnement des gaines </vt:lpstr>
      <vt:lpstr>Importation des données dans REVIT</vt:lpstr>
      <vt:lpstr>Placement des bouches et des gaines</vt:lpstr>
      <vt:lpstr>Vue 3d du réseau complet</vt:lpstr>
      <vt:lpstr>Présentation PowerPoint</vt:lpstr>
      <vt:lpstr>Filtre</vt:lpstr>
      <vt:lpstr>Dimensionnement de l'échangeur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tlombar5@ad.univ-fcomte.fr</cp:lastModifiedBy>
  <cp:revision>188</cp:revision>
  <dcterms:created xsi:type="dcterms:W3CDTF">2025-06-09T19:22:06Z</dcterms:created>
  <dcterms:modified xsi:type="dcterms:W3CDTF">2025-06-10T07:17:31Z</dcterms:modified>
</cp:coreProperties>
</file>